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63" r:id="rId5"/>
    <p:sldId id="262" r:id="rId6"/>
    <p:sldId id="259" r:id="rId7"/>
    <p:sldId id="261" r:id="rId8"/>
    <p:sldId id="266" r:id="rId9"/>
    <p:sldId id="268" r:id="rId10"/>
    <p:sldId id="267" r:id="rId11"/>
    <p:sldId id="280" r:id="rId12"/>
    <p:sldId id="282" r:id="rId13"/>
    <p:sldId id="269" r:id="rId14"/>
    <p:sldId id="270" r:id="rId15"/>
    <p:sldId id="272" r:id="rId16"/>
    <p:sldId id="271" r:id="rId17"/>
    <p:sldId id="273" r:id="rId18"/>
    <p:sldId id="274" r:id="rId19"/>
    <p:sldId id="281" r:id="rId20"/>
    <p:sldId id="275" r:id="rId21"/>
    <p:sldId id="276" r:id="rId22"/>
    <p:sldId id="284" r:id="rId23"/>
    <p:sldId id="277" r:id="rId24"/>
    <p:sldId id="283" r:id="rId25"/>
    <p:sldId id="279" r:id="rId26"/>
    <p:sldId id="278" r:id="rId27"/>
    <p:sldId id="285" r:id="rId28"/>
    <p:sldId id="286" r:id="rId29"/>
    <p:sldId id="287" r:id="rId3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63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3CCEA-0986-4A39-9F4D-E8AFE2323135}" type="datetimeFigureOut">
              <a:rPr lang="fr-FR" smtClean="0"/>
              <a:pPr/>
              <a:t>10/07/2012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CB28D-D7AB-457E-A628-E43C24255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42910" y="2000240"/>
            <a:ext cx="7772400" cy="1470025"/>
          </a:xfrm>
        </p:spPr>
        <p:txBody>
          <a:bodyPr/>
          <a:lstStyle/>
          <a:p>
            <a:r>
              <a:rPr lang="fr-FR" dirty="0" smtClean="0"/>
              <a:t>LACITO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>
                <a:latin typeface="Adobe Garamond Pro" pitchFamily="18" charset="0"/>
              </a:rPr>
              <a:t>Dialogue de gestion</a:t>
            </a:r>
          </a:p>
          <a:p>
            <a:r>
              <a:rPr lang="fr-FR" dirty="0" smtClean="0">
                <a:latin typeface="Adobe Garamond Pro" pitchFamily="18" charset="0"/>
              </a:rPr>
              <a:t>17 novembre 2011</a:t>
            </a:r>
            <a:endParaRPr lang="fr-FR" dirty="0">
              <a:latin typeface="Adobe Garamond Pro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2913" y="785813"/>
            <a:ext cx="1322516" cy="554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2" descr="C:\Documents and Settings\F Jacquesson\Mes documents\Mes images\haudricour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4714884"/>
            <a:ext cx="1540076" cy="1920869"/>
          </a:xfrm>
          <a:prstGeom prst="rect">
            <a:avLst/>
          </a:prstGeom>
          <a:noFill/>
        </p:spPr>
      </p:pic>
      <p:sp>
        <p:nvSpPr>
          <p:cNvPr id="6" name="ZoneTexte 5"/>
          <p:cNvSpPr txBox="1"/>
          <p:nvPr/>
        </p:nvSpPr>
        <p:spPr>
          <a:xfrm>
            <a:off x="1785918" y="6357958"/>
            <a:ext cx="17383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André </a:t>
            </a:r>
            <a:r>
              <a:rPr lang="fr-FR" sz="1600" dirty="0" err="1" smtClean="0"/>
              <a:t>Haudricourt</a:t>
            </a:r>
            <a:endParaRPr lang="fr-F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" pitchFamily="18" charset="0"/>
              </a:rPr>
              <a:t>Les sources de financement en 2011</a:t>
            </a:r>
            <a:endParaRPr lang="fr-FR" sz="2000" dirty="0">
              <a:latin typeface="Adobe Caslon Pro" pitchFamily="18" charset="0"/>
            </a:endParaRPr>
          </a:p>
        </p:txBody>
      </p:sp>
      <p:pic>
        <p:nvPicPr>
          <p:cNvPr id="3" name="Image 2" descr="DDG-2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1472" y="1214422"/>
            <a:ext cx="6375915" cy="532594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43240" y="3000372"/>
            <a:ext cx="1071570" cy="1428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CV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214678" y="1928802"/>
            <a:ext cx="1000132" cy="1428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CV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" pitchFamily="18" charset="0"/>
              </a:rPr>
              <a:t>Au long de l’année.</a:t>
            </a:r>
            <a:endParaRPr lang="fr-FR" sz="2000" dirty="0">
              <a:latin typeface="Adobe Caslon Pro" pitchFamily="18" charset="0"/>
            </a:endParaRPr>
          </a:p>
        </p:txBody>
      </p:sp>
      <p:pic>
        <p:nvPicPr>
          <p:cNvPr id="4" name="Espace réservé du contenu 3" descr="DDG-2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95536" y="1124744"/>
            <a:ext cx="8229600" cy="3938232"/>
          </a:xfrm>
        </p:spPr>
      </p:pic>
      <p:pic>
        <p:nvPicPr>
          <p:cNvPr id="5" name="Image 4" descr="DDG-28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3568" y="5229200"/>
            <a:ext cx="1435224" cy="13670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2222E-6 -4.44444E-6 L 0.67726 -4.44444E-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DDG-31p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1520" y="332656"/>
            <a:ext cx="3039136" cy="3221484"/>
          </a:xfrm>
          <a:prstGeom prst="rect">
            <a:avLst/>
          </a:prstGeom>
        </p:spPr>
      </p:pic>
      <p:pic>
        <p:nvPicPr>
          <p:cNvPr id="5" name="Image 4" descr="DDG-3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071802" y="2285992"/>
            <a:ext cx="5724128" cy="4293096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357554" y="357166"/>
            <a:ext cx="486107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 propos du calendrier,</a:t>
            </a:r>
          </a:p>
          <a:p>
            <a:r>
              <a:rPr lang="fr-FR" dirty="0" smtClean="0"/>
              <a:t>rappelons-nous qu’une partie </a:t>
            </a:r>
          </a:p>
          <a:p>
            <a:r>
              <a:rPr lang="fr-FR" dirty="0" smtClean="0"/>
              <a:t>des missions de terrain </a:t>
            </a:r>
          </a:p>
          <a:p>
            <a:r>
              <a:rPr lang="fr-FR" dirty="0" smtClean="0"/>
              <a:t>des chercheurs et étudiants</a:t>
            </a:r>
          </a:p>
          <a:p>
            <a:endParaRPr lang="fr-FR" dirty="0" smtClean="0"/>
          </a:p>
          <a:p>
            <a:r>
              <a:rPr lang="fr-FR" dirty="0" smtClean="0"/>
              <a:t>dépend du calendrier des gens qu’ils vont étudier.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10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639076" y="121116"/>
            <a:ext cx="6181396" cy="6548244"/>
          </a:xfrm>
        </p:spPr>
      </p:pic>
      <p:sp>
        <p:nvSpPr>
          <p:cNvPr id="5" name="ZoneTexte 4"/>
          <p:cNvSpPr txBox="1"/>
          <p:nvPr/>
        </p:nvSpPr>
        <p:spPr>
          <a:xfrm>
            <a:off x="179512" y="692696"/>
            <a:ext cx="237276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Deux approches </a:t>
            </a:r>
          </a:p>
          <a:p>
            <a:r>
              <a:rPr lang="fr-FR" dirty="0" smtClean="0"/>
              <a:t>sont possibles.</a:t>
            </a:r>
          </a:p>
          <a:p>
            <a:endParaRPr lang="fr-FR" dirty="0" smtClean="0"/>
          </a:p>
          <a:p>
            <a:r>
              <a:rPr lang="fr-FR" dirty="0" smtClean="0"/>
              <a:t>Par matière et</a:t>
            </a:r>
          </a:p>
          <a:p>
            <a:r>
              <a:rPr lang="fr-FR" dirty="0" smtClean="0"/>
              <a:t>par source.</a:t>
            </a:r>
          </a:p>
          <a:p>
            <a:endParaRPr lang="fr-FR" dirty="0" smtClean="0"/>
          </a:p>
          <a:p>
            <a:r>
              <a:rPr lang="fr-FR" dirty="0" smtClean="0"/>
              <a:t>Voici d’abord </a:t>
            </a:r>
          </a:p>
          <a:p>
            <a:r>
              <a:rPr lang="fr-FR" dirty="0" smtClean="0"/>
              <a:t>l’approche par matière.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107504" y="4365104"/>
            <a:ext cx="254755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D’abord,</a:t>
            </a:r>
          </a:p>
          <a:p>
            <a:r>
              <a:rPr lang="fr-FR" dirty="0" smtClean="0"/>
              <a:t>les missions et colloques.</a:t>
            </a:r>
          </a:p>
          <a:p>
            <a:endParaRPr lang="fr-FR" dirty="0" smtClean="0"/>
          </a:p>
          <a:p>
            <a:r>
              <a:rPr lang="fr-FR" dirty="0" smtClean="0"/>
              <a:t>Paris-3 intervient</a:t>
            </a:r>
          </a:p>
          <a:p>
            <a:r>
              <a:rPr lang="fr-FR" dirty="0" smtClean="0"/>
              <a:t>fréquemment.</a:t>
            </a:r>
          </a:p>
        </p:txBody>
      </p:sp>
      <p:sp>
        <p:nvSpPr>
          <p:cNvPr id="8" name="Rectangle à coins arrondis 7"/>
          <p:cNvSpPr/>
          <p:nvPr/>
        </p:nvSpPr>
        <p:spPr>
          <a:xfrm>
            <a:off x="1403648" y="2060848"/>
            <a:ext cx="5904656" cy="25202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smtClean="0"/>
              <a:t>Les sommes qui vont être considérées dans les panneaux suivants sont les sommes ENGAGÉES,</a:t>
            </a:r>
          </a:p>
          <a:p>
            <a:pPr algn="ctr"/>
            <a:r>
              <a:rPr lang="fr-FR" sz="2000" dirty="0" smtClean="0"/>
              <a:t>les seules sur lesquelles</a:t>
            </a:r>
          </a:p>
          <a:p>
            <a:pPr algn="ctr"/>
            <a:r>
              <a:rPr lang="fr-FR" sz="2000" dirty="0" smtClean="0"/>
              <a:t>une distribution des crédits peut être étudiée.</a:t>
            </a:r>
            <a:endParaRPr lang="fr-FR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11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626995" y="71664"/>
            <a:ext cx="5193477" cy="6669704"/>
          </a:xfrm>
        </p:spPr>
      </p:pic>
      <p:sp>
        <p:nvSpPr>
          <p:cNvPr id="5" name="ZoneTexte 4"/>
          <p:cNvSpPr txBox="1"/>
          <p:nvPr/>
        </p:nvSpPr>
        <p:spPr>
          <a:xfrm>
            <a:off x="467544" y="1484784"/>
            <a:ext cx="2454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Puis les autres matières.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539552" y="4005064"/>
            <a:ext cx="25591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Nous en verrons plus loin</a:t>
            </a:r>
          </a:p>
          <a:p>
            <a:r>
              <a:rPr lang="fr-FR" dirty="0" smtClean="0"/>
              <a:t>un traitement condensé.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1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699792" y="980728"/>
            <a:ext cx="6281787" cy="5750099"/>
          </a:xfrm>
        </p:spPr>
      </p:pic>
      <p:sp>
        <p:nvSpPr>
          <p:cNvPr id="5" name="ZoneTexte 4"/>
          <p:cNvSpPr txBox="1"/>
          <p:nvPr/>
        </p:nvSpPr>
        <p:spPr>
          <a:xfrm>
            <a:off x="539552" y="188640"/>
            <a:ext cx="3904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Voici maintenant l’approche par source.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323528" y="1700808"/>
            <a:ext cx="23566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Tout d’abord,</a:t>
            </a:r>
          </a:p>
          <a:p>
            <a:endParaRPr lang="fr-FR" dirty="0" smtClean="0"/>
          </a:p>
          <a:p>
            <a:r>
              <a:rPr lang="fr-FR" dirty="0" smtClean="0"/>
              <a:t>la contribution</a:t>
            </a:r>
          </a:p>
          <a:p>
            <a:r>
              <a:rPr lang="fr-FR" dirty="0" smtClean="0"/>
              <a:t>de la dotation annuelle</a:t>
            </a:r>
          </a:p>
          <a:p>
            <a:r>
              <a:rPr lang="fr-FR" dirty="0" smtClean="0"/>
              <a:t>de l’INSHS du CNRS.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1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411760" y="2708920"/>
            <a:ext cx="6430636" cy="3845024"/>
          </a:xfrm>
        </p:spPr>
      </p:pic>
      <p:sp>
        <p:nvSpPr>
          <p:cNvPr id="6" name="ZoneTexte 5"/>
          <p:cNvSpPr txBox="1"/>
          <p:nvPr/>
        </p:nvSpPr>
        <p:spPr>
          <a:xfrm>
            <a:off x="611560" y="1988840"/>
            <a:ext cx="6231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Ensuite, la contribution des différents projets financés par l’ANR.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14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3528" y="3068960"/>
            <a:ext cx="6084651" cy="3508667"/>
          </a:xfrm>
        </p:spPr>
      </p:pic>
      <p:pic>
        <p:nvPicPr>
          <p:cNvPr id="5" name="Image 4" descr="DDG-1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95536" y="332656"/>
            <a:ext cx="5093816" cy="175613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95536" y="2204864"/>
            <a:ext cx="86734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Enfin,</a:t>
            </a:r>
          </a:p>
          <a:p>
            <a:r>
              <a:rPr lang="fr-FR" dirty="0" smtClean="0"/>
              <a:t>les importantes contributions de la Sorbonne Nouvelle, puis de la Fédération de Typologie,</a:t>
            </a:r>
          </a:p>
          <a:p>
            <a:r>
              <a:rPr lang="fr-FR" dirty="0" smtClean="0"/>
              <a:t>							et d’autres sources.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16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2256016"/>
            <a:ext cx="8229600" cy="3214331"/>
          </a:xfrm>
        </p:spPr>
      </p:pic>
      <p:sp>
        <p:nvSpPr>
          <p:cNvPr id="5" name="ZoneTexte 4"/>
          <p:cNvSpPr txBox="1"/>
          <p:nvPr/>
        </p:nvSpPr>
        <p:spPr>
          <a:xfrm>
            <a:off x="539552" y="1412776"/>
            <a:ext cx="4345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Résumé en termes de parts de financement.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30b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7544" y="404664"/>
            <a:ext cx="8211757" cy="6158818"/>
          </a:xfrm>
        </p:spPr>
      </p:pic>
      <p:sp>
        <p:nvSpPr>
          <p:cNvPr id="5" name="ZoneTexte 4"/>
          <p:cNvSpPr txBox="1"/>
          <p:nvPr/>
        </p:nvSpPr>
        <p:spPr>
          <a:xfrm>
            <a:off x="899592" y="1268760"/>
            <a:ext cx="19417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19 décembre 2010</a:t>
            </a:r>
          </a:p>
          <a:p>
            <a:r>
              <a:rPr lang="fr-FR" dirty="0" smtClean="0"/>
              <a:t>bourg de Rupa</a:t>
            </a:r>
          </a:p>
          <a:p>
            <a:r>
              <a:rPr lang="fr-FR" dirty="0" smtClean="0"/>
              <a:t>Himalaya.</a:t>
            </a:r>
          </a:p>
          <a:p>
            <a:r>
              <a:rPr lang="fr-FR" dirty="0" err="1" smtClean="0"/>
              <a:t>Arunachal</a:t>
            </a:r>
            <a:r>
              <a:rPr lang="fr-FR" dirty="0" smtClean="0"/>
              <a:t>, Inde.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DDG-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95736" y="2276872"/>
            <a:ext cx="6120680" cy="354999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142976" y="1285860"/>
            <a:ext cx="239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Le Personnel du LACITO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" pitchFamily="18" charset="0"/>
              </a:rPr>
              <a:t>Voyons maintenant les postes de dépense.</a:t>
            </a:r>
            <a:endParaRPr lang="fr-FR" sz="2000" dirty="0">
              <a:latin typeface="Adobe Caslon Pro" pitchFamily="18" charset="0"/>
            </a:endParaRPr>
          </a:p>
        </p:txBody>
      </p:sp>
      <p:pic>
        <p:nvPicPr>
          <p:cNvPr id="4" name="Espace réservé du contenu 3" descr="DDG-1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059832" y="1988840"/>
            <a:ext cx="5226995" cy="4525963"/>
          </a:xfrm>
        </p:spPr>
      </p:pic>
      <p:sp>
        <p:nvSpPr>
          <p:cNvPr id="5" name="ZoneTexte 4"/>
          <p:cNvSpPr txBox="1"/>
          <p:nvPr/>
        </p:nvSpPr>
        <p:spPr>
          <a:xfrm>
            <a:off x="539552" y="1412776"/>
            <a:ext cx="1946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Une vue générale :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18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29962" y="1096144"/>
            <a:ext cx="5508012" cy="4525963"/>
          </a:xfrm>
        </p:spPr>
      </p:pic>
      <p:sp>
        <p:nvSpPr>
          <p:cNvPr id="5" name="ZoneTexte 4"/>
          <p:cNvSpPr txBox="1"/>
          <p:nvPr/>
        </p:nvSpPr>
        <p:spPr>
          <a:xfrm>
            <a:off x="827584" y="548680"/>
            <a:ext cx="2243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Une vue synthétique :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1763688" y="6093296"/>
            <a:ext cx="6397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Nous voyons que deux postes dominent nettement tous les autres.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35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403648" y="1196752"/>
            <a:ext cx="6034617" cy="4525963"/>
          </a:xfrm>
        </p:spPr>
      </p:pic>
      <p:sp>
        <p:nvSpPr>
          <p:cNvPr id="5" name="ZoneTexte 4"/>
          <p:cNvSpPr txBox="1"/>
          <p:nvPr/>
        </p:nvSpPr>
        <p:spPr>
          <a:xfrm>
            <a:off x="6012160" y="6093296"/>
            <a:ext cx="253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Duino</a:t>
            </a:r>
            <a:r>
              <a:rPr lang="fr-FR" dirty="0" smtClean="0"/>
              <a:t>, Italie, juillet 2011.</a:t>
            </a:r>
            <a:endParaRPr lang="fr-FR" dirty="0"/>
          </a:p>
        </p:txBody>
      </p:sp>
      <p:pic>
        <p:nvPicPr>
          <p:cNvPr id="6" name="Image 5" descr="DDG-34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9512" y="404664"/>
            <a:ext cx="1963596" cy="2442847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3203848" y="548680"/>
            <a:ext cx="5433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Gilbert Lazard, membre de l’Institut, auteur de </a:t>
            </a:r>
            <a:r>
              <a:rPr lang="fr-FR" i="1" dirty="0" smtClean="0"/>
              <a:t>l’</a:t>
            </a:r>
            <a:r>
              <a:rPr lang="fr-FR" i="1" dirty="0" err="1" smtClean="0"/>
              <a:t>Actance</a:t>
            </a:r>
            <a:endParaRPr lang="fr-FR" i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1.85185E-6 L 0.21337 -0.00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7" y="-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" pitchFamily="18" charset="0"/>
              </a:rPr>
              <a:t>Examinons brièvement ces deux postes</a:t>
            </a:r>
            <a:endParaRPr lang="fr-FR" sz="2000" dirty="0">
              <a:latin typeface="Adobe Caslon Pro" pitchFamily="18" charset="0"/>
            </a:endParaRPr>
          </a:p>
        </p:txBody>
      </p:sp>
      <p:pic>
        <p:nvPicPr>
          <p:cNvPr id="4" name="Espace réservé du contenu 3" descr="DDG-19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94655" y="2002052"/>
            <a:ext cx="6701681" cy="4124111"/>
          </a:xfrm>
        </p:spPr>
      </p:pic>
      <p:sp>
        <p:nvSpPr>
          <p:cNvPr id="5" name="ZoneTexte 4"/>
          <p:cNvSpPr txBox="1"/>
          <p:nvPr/>
        </p:nvSpPr>
        <p:spPr>
          <a:xfrm>
            <a:off x="4644008" y="1268760"/>
            <a:ext cx="3361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D’abord les missions &amp; colloques :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3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381723" y="188640"/>
            <a:ext cx="6214613" cy="652534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428596" y="214290"/>
            <a:ext cx="352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Ensuite les dépenses de personnel :</a:t>
            </a:r>
            <a:endParaRPr lang="fr-FR" dirty="0"/>
          </a:p>
        </p:txBody>
      </p:sp>
      <p:pic>
        <p:nvPicPr>
          <p:cNvPr id="8" name="Espace réservé du contenu 7" descr="DDG-24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42844" y="2786058"/>
            <a:ext cx="6718226" cy="3500462"/>
          </a:xfrm>
        </p:spPr>
      </p:pic>
      <p:pic>
        <p:nvPicPr>
          <p:cNvPr id="4" name="Image 3" descr="DDG-29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00760" y="357166"/>
            <a:ext cx="2915816" cy="34406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395536" y="404664"/>
            <a:ext cx="3053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Dépenses </a:t>
            </a:r>
          </a:p>
          <a:p>
            <a:r>
              <a:rPr lang="fr-FR" dirty="0" smtClean="0"/>
              <a:t>en personnel supplémentaire :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395536" y="4345552"/>
            <a:ext cx="5807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Si l’on extrait le rapport ADONIS, le schéma devient celui-ci :</a:t>
            </a:r>
            <a:endParaRPr lang="fr-FR" dirty="0"/>
          </a:p>
        </p:txBody>
      </p:sp>
      <p:pic>
        <p:nvPicPr>
          <p:cNvPr id="10" name="Espace réservé du contenu 9" descr="DDG-25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428992" y="285727"/>
            <a:ext cx="5498946" cy="3788859"/>
          </a:xfrm>
        </p:spPr>
      </p:pic>
      <p:pic>
        <p:nvPicPr>
          <p:cNvPr id="11" name="Image 10" descr="DDG-26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43042" y="5000636"/>
            <a:ext cx="5429256" cy="16184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fr-FR" sz="2400" dirty="0" smtClean="0"/>
              <a:t>Les membres du LACITO enquêtent sur les langues rares</a:t>
            </a:r>
          </a:p>
          <a:p>
            <a:pPr>
              <a:buNone/>
            </a:pPr>
            <a:endParaRPr lang="fr-FR" sz="2400" dirty="0" smtClean="0"/>
          </a:p>
          <a:p>
            <a:r>
              <a:rPr lang="fr-FR" sz="2400" dirty="0" smtClean="0"/>
              <a:t>Ils exploitent ces informations,</a:t>
            </a:r>
          </a:p>
          <a:p>
            <a:pPr lvl="1"/>
            <a:r>
              <a:rPr lang="fr-FR" sz="2000" dirty="0" smtClean="0"/>
              <a:t>en publiant des résultats dans des livres </a:t>
            </a:r>
          </a:p>
          <a:p>
            <a:pPr lvl="1"/>
            <a:r>
              <a:rPr lang="fr-FR" sz="2000" dirty="0" smtClean="0"/>
              <a:t>en publiant des articles</a:t>
            </a:r>
          </a:p>
          <a:p>
            <a:pPr lvl="1"/>
            <a:r>
              <a:rPr lang="fr-FR" sz="2000" dirty="0" smtClean="0"/>
              <a:t>en diffusant des enregistrements choisis &amp; annotés</a:t>
            </a:r>
          </a:p>
          <a:p>
            <a:r>
              <a:rPr lang="fr-FR" sz="2400" dirty="0" smtClean="0"/>
              <a:t>Ils assurent des enseignements</a:t>
            </a:r>
          </a:p>
          <a:p>
            <a:r>
              <a:rPr lang="fr-FR" sz="2400" dirty="0" smtClean="0"/>
              <a:t>Ils organisent (et participent à)</a:t>
            </a:r>
          </a:p>
          <a:p>
            <a:pPr lvl="1"/>
            <a:r>
              <a:rPr lang="fr-FR" sz="2000" dirty="0" smtClean="0"/>
              <a:t>des congrès et journées d’étude, ici et à l’étranger</a:t>
            </a:r>
          </a:p>
          <a:p>
            <a:pPr lvl="1"/>
            <a:r>
              <a:rPr lang="fr-FR" sz="2000" dirty="0" smtClean="0"/>
              <a:t>des conférences de collègues étrangers invités</a:t>
            </a:r>
          </a:p>
          <a:p>
            <a:pPr lvl="1"/>
            <a:r>
              <a:rPr lang="fr-FR" sz="2000" dirty="0" smtClean="0"/>
              <a:t>Des manifestations de vulgarisation</a:t>
            </a:r>
          </a:p>
          <a:p>
            <a:pPr lvl="2"/>
            <a:r>
              <a:rPr lang="fr-FR" sz="1600" dirty="0" smtClean="0"/>
              <a:t>Émissions de radio ou télévision</a:t>
            </a:r>
          </a:p>
          <a:p>
            <a:pPr lvl="2"/>
            <a:r>
              <a:rPr lang="fr-FR" sz="1600" dirty="0" smtClean="0"/>
              <a:t>Diffusion par voie de presse</a:t>
            </a:r>
            <a:endParaRPr lang="fr-F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/>
              <a:t>Le quinquennal  en cours : 2009-2010-2011</a:t>
            </a:r>
            <a:endParaRPr lang="fr-FR" sz="2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1"/>
            <a:ext cx="6615130" cy="1257296"/>
          </a:xfrm>
        </p:spPr>
        <p:txBody>
          <a:bodyPr>
            <a:normAutofit/>
          </a:bodyPr>
          <a:lstStyle/>
          <a:p>
            <a:r>
              <a:rPr lang="fr-FR" sz="2400" dirty="0" smtClean="0"/>
              <a:t>Livres : 18 livres depuis 2009.</a:t>
            </a:r>
            <a:endParaRPr lang="fr-FR" sz="2400" dirty="0"/>
          </a:p>
        </p:txBody>
      </p:sp>
      <p:sp>
        <p:nvSpPr>
          <p:cNvPr id="4" name="ZoneTexte 3"/>
          <p:cNvSpPr txBox="1"/>
          <p:nvPr/>
        </p:nvSpPr>
        <p:spPr>
          <a:xfrm>
            <a:off x="642910" y="2571744"/>
            <a:ext cx="433836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Rappelons qu’un livre représente</a:t>
            </a:r>
          </a:p>
          <a:p>
            <a:r>
              <a:rPr lang="fr-FR" dirty="0" smtClean="0"/>
              <a:t>	en volume (nombre de caractères)</a:t>
            </a:r>
          </a:p>
          <a:p>
            <a:r>
              <a:rPr lang="fr-FR" dirty="0" smtClean="0"/>
              <a:t>	en effort</a:t>
            </a:r>
          </a:p>
          <a:p>
            <a:r>
              <a:rPr lang="fr-FR" dirty="0" smtClean="0"/>
              <a:t>	en durée utile</a:t>
            </a:r>
          </a:p>
          <a:p>
            <a:r>
              <a:rPr lang="fr-FR" dirty="0" smtClean="0"/>
              <a:t>Entre 10 et 20 articles.</a:t>
            </a:r>
            <a:endParaRPr lang="fr-FR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 smtClean="0"/>
              <a:t>Chapitres d’ouvrage ou article 	: 83 pour CNRS</a:t>
            </a:r>
          </a:p>
          <a:p>
            <a:r>
              <a:rPr lang="fr-FR" sz="2400" dirty="0" smtClean="0"/>
              <a:t>Chapitres d’ouvrage ou article 	: 17 pour EC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 Bold" pitchFamily="18" charset="0"/>
              </a:rPr>
              <a:t>Le Personnel : 1</a:t>
            </a:r>
            <a:endParaRPr lang="fr-FR" sz="2000" dirty="0">
              <a:latin typeface="Adobe Caslon Pro Bold" pitchFamily="18" charset="0"/>
            </a:endParaRPr>
          </a:p>
        </p:txBody>
      </p:sp>
      <p:pic>
        <p:nvPicPr>
          <p:cNvPr id="4" name="Image 3" descr="DDG-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3568" y="1621010"/>
            <a:ext cx="7770994" cy="4472286"/>
          </a:xfrm>
          <a:prstGeom prst="rect">
            <a:avLst/>
          </a:prstGeom>
        </p:spPr>
      </p:pic>
      <p:sp>
        <p:nvSpPr>
          <p:cNvPr id="5" name="Rectangle à coins arrondis 4"/>
          <p:cNvSpPr/>
          <p:nvPr/>
        </p:nvSpPr>
        <p:spPr>
          <a:xfrm>
            <a:off x="395536" y="1412776"/>
            <a:ext cx="1872208" cy="576064"/>
          </a:xfrm>
          <a:prstGeom prst="round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Flèche vers le bas 5"/>
          <p:cNvSpPr/>
          <p:nvPr/>
        </p:nvSpPr>
        <p:spPr>
          <a:xfrm>
            <a:off x="3923928" y="2132856"/>
            <a:ext cx="144016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xit" presetSubtype="4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slide(fromBottom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142 -4.44444E-6 L 0.21858 -4.44444E-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 Bold" pitchFamily="18" charset="0"/>
              </a:rPr>
              <a:t>Le Personnel : 2</a:t>
            </a:r>
            <a:endParaRPr lang="fr-FR" sz="2000" dirty="0"/>
          </a:p>
        </p:txBody>
      </p:sp>
      <p:pic>
        <p:nvPicPr>
          <p:cNvPr id="4" name="Espace réservé du contenu 3" descr="DDG-6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75545" y="1268760"/>
            <a:ext cx="8072475" cy="5112568"/>
          </a:xfrm>
        </p:spPr>
      </p:pic>
      <p:sp>
        <p:nvSpPr>
          <p:cNvPr id="5" name="Rectangle à coins arrondis 4"/>
          <p:cNvSpPr/>
          <p:nvPr/>
        </p:nvSpPr>
        <p:spPr>
          <a:xfrm>
            <a:off x="5004048" y="188640"/>
            <a:ext cx="648072" cy="288032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5745006" y="138118"/>
            <a:ext cx="2499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Sorbonne Nouvelle (Paris 3)</a:t>
            </a:r>
            <a:endParaRPr lang="fr-FR" sz="1600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004048" y="620688"/>
            <a:ext cx="648072" cy="288032"/>
          </a:xfrm>
          <a:prstGeom prst="round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5724128" y="570166"/>
            <a:ext cx="14280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PRES Paris-Cité</a:t>
            </a:r>
            <a:endParaRPr lang="fr-FR" sz="1600" dirty="0"/>
          </a:p>
        </p:txBody>
      </p:sp>
      <p:sp>
        <p:nvSpPr>
          <p:cNvPr id="9" name="Rectangle à coins arrondis 8"/>
          <p:cNvSpPr/>
          <p:nvPr/>
        </p:nvSpPr>
        <p:spPr>
          <a:xfrm>
            <a:off x="395536" y="1196752"/>
            <a:ext cx="2448272" cy="432048"/>
          </a:xfrm>
          <a:prstGeom prst="round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3275856" y="2780928"/>
            <a:ext cx="792088" cy="504056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3275856" y="4941168"/>
            <a:ext cx="792088" cy="504056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à coins arrondis 11"/>
          <p:cNvSpPr/>
          <p:nvPr/>
        </p:nvSpPr>
        <p:spPr>
          <a:xfrm>
            <a:off x="3275856" y="2564904"/>
            <a:ext cx="792088" cy="936104"/>
          </a:xfrm>
          <a:prstGeom prst="round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à coins arrondis 12"/>
          <p:cNvSpPr/>
          <p:nvPr/>
        </p:nvSpPr>
        <p:spPr>
          <a:xfrm>
            <a:off x="3275856" y="4869160"/>
            <a:ext cx="792088" cy="720080"/>
          </a:xfrm>
          <a:prstGeom prst="round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à coins arrondis 13"/>
          <p:cNvSpPr/>
          <p:nvPr/>
        </p:nvSpPr>
        <p:spPr>
          <a:xfrm>
            <a:off x="3275856" y="4293096"/>
            <a:ext cx="792088" cy="432048"/>
          </a:xfrm>
          <a:prstGeom prst="round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xit" presetSubtype="4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slide(fromBottom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 Bold" pitchFamily="18" charset="0"/>
              </a:rPr>
              <a:t>Le Personnel : 3</a:t>
            </a:r>
            <a:endParaRPr lang="fr-FR" sz="2000" dirty="0"/>
          </a:p>
        </p:txBody>
      </p:sp>
      <p:pic>
        <p:nvPicPr>
          <p:cNvPr id="4" name="Espace réservé du contenu 3" descr="DDG-5-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2848017"/>
            <a:ext cx="8229600" cy="2030329"/>
          </a:xfrm>
        </p:spPr>
      </p:pic>
      <p:sp>
        <p:nvSpPr>
          <p:cNvPr id="5" name="ZoneTexte 4"/>
          <p:cNvSpPr txBox="1"/>
          <p:nvPr/>
        </p:nvSpPr>
        <p:spPr>
          <a:xfrm>
            <a:off x="899592" y="5157192"/>
            <a:ext cx="7230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Années de naissance des personnels Chercheurs et Enseignants-chercheurs.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 Bold" pitchFamily="18" charset="0"/>
              </a:rPr>
              <a:t>Le Personnel : 4</a:t>
            </a:r>
            <a:endParaRPr lang="fr-FR" sz="2000" dirty="0">
              <a:latin typeface="Adobe Caslon Pro Bold" pitchFamily="18" charset="0"/>
            </a:endParaRPr>
          </a:p>
        </p:txBody>
      </p:sp>
      <p:pic>
        <p:nvPicPr>
          <p:cNvPr id="4" name="Espace réservé du contenu 3" descr="DDG-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59632" y="1844824"/>
            <a:ext cx="6635080" cy="3609266"/>
          </a:xfrm>
        </p:spPr>
      </p:pic>
      <p:sp>
        <p:nvSpPr>
          <p:cNvPr id="5" name="ZoneTexte 4"/>
          <p:cNvSpPr txBox="1"/>
          <p:nvPr/>
        </p:nvSpPr>
        <p:spPr>
          <a:xfrm>
            <a:off x="4904516" y="5589240"/>
            <a:ext cx="31238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/>
              <a:t>(sauf recrutement !)</a:t>
            </a:r>
            <a:endParaRPr lang="fr-FR" sz="2800" dirty="0"/>
          </a:p>
        </p:txBody>
      </p:sp>
      <p:sp>
        <p:nvSpPr>
          <p:cNvPr id="6" name="ZoneTexte 5"/>
          <p:cNvSpPr txBox="1"/>
          <p:nvPr/>
        </p:nvSpPr>
        <p:spPr>
          <a:xfrm>
            <a:off x="1500166" y="6143644"/>
            <a:ext cx="7198381" cy="369332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dirty="0" smtClean="0"/>
              <a:t>Note de juillet 2012 : un CR2 a été classé au concours 2012, pour le LACITO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 Bold" pitchFamily="18" charset="0"/>
              </a:rPr>
              <a:t>Le Personnel : </a:t>
            </a:r>
            <a:r>
              <a:rPr lang="fr-FR" sz="2000" dirty="0" smtClean="0">
                <a:latin typeface="Adobe Caslon Pro Bold" pitchFamily="18" charset="0"/>
              </a:rPr>
              <a:t>5 </a:t>
            </a:r>
            <a:r>
              <a:rPr lang="fr-FR" sz="2000" dirty="0" smtClean="0">
                <a:latin typeface="Adobe Caslon Pro Bold" pitchFamily="18" charset="0"/>
              </a:rPr>
              <a:t>– nos ITA</a:t>
            </a:r>
            <a:endParaRPr lang="fr-FR" sz="2000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899592" y="1556792"/>
          <a:ext cx="734481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/>
                <a:gridCol w="1224136"/>
                <a:gridCol w="1080120"/>
                <a:gridCol w="713872"/>
                <a:gridCol w="569856"/>
                <a:gridCol w="2532694"/>
              </a:tblGrid>
              <a:tr h="370840">
                <a:tc>
                  <a:txBody>
                    <a:bodyPr/>
                    <a:lstStyle/>
                    <a:p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naissance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Entrée Cnrs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BAP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4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dirty="0" err="1" smtClean="0"/>
                        <a:t>Behaghel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540610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1976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TCE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F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Image &amp; son</a:t>
                      </a:r>
                      <a:endParaRPr lang="fr-FR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Guillaume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780508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2009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IE2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E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Informatique</a:t>
                      </a:r>
                      <a:endParaRPr lang="fr-FR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dirty="0" err="1" smtClean="0"/>
                        <a:t>Roynard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661108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2007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IE2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F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Secrétaire édition</a:t>
                      </a:r>
                      <a:endParaRPr lang="fr-FR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899592" y="3429000"/>
            <a:ext cx="79237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L</a:t>
            </a:r>
            <a:r>
              <a:rPr lang="fr-FR" sz="1600" dirty="0" smtClean="0"/>
              <a:t>’arrivée récente de J.-M. </a:t>
            </a:r>
            <a:r>
              <a:rPr lang="fr-FR" sz="1600" dirty="0" err="1" smtClean="0"/>
              <a:t>Roynard</a:t>
            </a:r>
            <a:r>
              <a:rPr lang="fr-FR" sz="1600" dirty="0" smtClean="0"/>
              <a:t> et de S. Guillaume </a:t>
            </a:r>
          </a:p>
          <a:p>
            <a:r>
              <a:rPr lang="fr-FR" sz="1600" dirty="0" smtClean="0"/>
              <a:t>	ne représente pas d’accroissement en terme de poste.</a:t>
            </a:r>
          </a:p>
          <a:p>
            <a:r>
              <a:rPr lang="fr-FR" sz="1600" dirty="0" smtClean="0"/>
              <a:t>Ils remplacent </a:t>
            </a:r>
          </a:p>
          <a:p>
            <a:r>
              <a:rPr lang="fr-FR" sz="1600" dirty="0"/>
              <a:t>	</a:t>
            </a:r>
            <a:r>
              <a:rPr lang="fr-FR" sz="1600" dirty="0" smtClean="0"/>
              <a:t>dans le premier cas un départ en retraite</a:t>
            </a:r>
          </a:p>
          <a:p>
            <a:r>
              <a:rPr lang="fr-FR" sz="1600" dirty="0"/>
              <a:t>	</a:t>
            </a:r>
            <a:r>
              <a:rPr lang="fr-FR" sz="1600" dirty="0" smtClean="0"/>
              <a:t>dans le second un changement d’affectation </a:t>
            </a:r>
            <a:r>
              <a:rPr lang="fr-FR" sz="1600" dirty="0" smtClean="0"/>
              <a:t>(M. Jacobson aux Archives </a:t>
            </a:r>
            <a:r>
              <a:rPr lang="fr-FR" sz="1600" dirty="0" smtClean="0"/>
              <a:t>de France).</a:t>
            </a:r>
            <a:endParaRPr lang="fr-FR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827584" y="5157192"/>
            <a:ext cx="69184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Pour les « Archives sonores du LACITO »</a:t>
            </a:r>
          </a:p>
          <a:p>
            <a:r>
              <a:rPr lang="fr-FR" sz="1600" dirty="0"/>
              <a:t>	</a:t>
            </a:r>
            <a:r>
              <a:rPr lang="fr-FR" sz="1600" dirty="0" smtClean="0"/>
              <a:t>et son développement extérieur en « Pangloss </a:t>
            </a:r>
            <a:r>
              <a:rPr lang="fr-FR" sz="1600" dirty="0" err="1" smtClean="0"/>
              <a:t>Language</a:t>
            </a:r>
            <a:r>
              <a:rPr lang="fr-FR" sz="1600" dirty="0" smtClean="0"/>
              <a:t> Archive »</a:t>
            </a:r>
          </a:p>
          <a:p>
            <a:r>
              <a:rPr lang="fr-FR" sz="1600" dirty="0"/>
              <a:t>	</a:t>
            </a:r>
            <a:r>
              <a:rPr lang="fr-FR" sz="1600" dirty="0" smtClean="0"/>
              <a:t>le LACITO paie une aide extérieure. Coût au Laboratoire : 24.000 €/an.</a:t>
            </a:r>
            <a:endParaRPr lang="fr-F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DG-8c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51520" y="415074"/>
            <a:ext cx="8648243" cy="6182277"/>
          </a:xfrm>
        </p:spPr>
      </p:pic>
      <p:sp>
        <p:nvSpPr>
          <p:cNvPr id="7" name="ZoneTexte 6"/>
          <p:cNvSpPr txBox="1"/>
          <p:nvPr/>
        </p:nvSpPr>
        <p:spPr>
          <a:xfrm>
            <a:off x="1214414" y="857232"/>
            <a:ext cx="5047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Le labeur, et ses bonheurs</a:t>
            </a:r>
            <a:endParaRPr lang="fr-FR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2000" dirty="0" smtClean="0">
                <a:latin typeface="Adobe Caslon Pro" pitchFamily="18" charset="0"/>
              </a:rPr>
              <a:t>Nous allons d’abord examiner l’ensemble des sommes gérées</a:t>
            </a:r>
            <a:endParaRPr lang="fr-FR" sz="2000" dirty="0">
              <a:latin typeface="Adobe Caslon Pro" pitchFamily="18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39552" y="2276872"/>
            <a:ext cx="8467896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Rappelons-nous qu’une UMR comme la nôtre </a:t>
            </a:r>
          </a:p>
          <a:p>
            <a:r>
              <a:rPr lang="fr-FR" dirty="0" smtClean="0"/>
              <a:t>gère de nombreux types de fonds.</a:t>
            </a:r>
          </a:p>
          <a:p>
            <a:endParaRPr lang="fr-FR" dirty="0" smtClean="0"/>
          </a:p>
          <a:p>
            <a:r>
              <a:rPr lang="fr-FR" dirty="0" smtClean="0"/>
              <a:t>Tous ne sont pas directement utiles au Laboratoire.</a:t>
            </a:r>
          </a:p>
          <a:p>
            <a:endParaRPr lang="fr-FR" dirty="0" smtClean="0"/>
          </a:p>
          <a:p>
            <a:r>
              <a:rPr lang="fr-FR" dirty="0" smtClean="0"/>
              <a:t>Les fonds de la dotation CNRS et de Paris-3 sont en général directement utiles.</a:t>
            </a:r>
          </a:p>
          <a:p>
            <a:endParaRPr lang="fr-FR" dirty="0" smtClean="0"/>
          </a:p>
          <a:p>
            <a:r>
              <a:rPr lang="fr-FR" dirty="0" smtClean="0"/>
              <a:t>Les fonds des Projets ANR pilotés ici servent de nombreux chercheurs au-delà du LACITO</a:t>
            </a:r>
          </a:p>
          <a:p>
            <a:r>
              <a:rPr lang="fr-FR" dirty="0" smtClean="0"/>
              <a:t>De même pour les reliquats des fonds ISCC et ESF.</a:t>
            </a:r>
          </a:p>
          <a:p>
            <a:r>
              <a:rPr lang="fr-FR" dirty="0" smtClean="0"/>
              <a:t>De même pour les fonds de la Fédération de Typologie pilotés ici.</a:t>
            </a:r>
          </a:p>
          <a:p>
            <a:endParaRPr lang="fr-FR" dirty="0" smtClean="0"/>
          </a:p>
          <a:p>
            <a:r>
              <a:rPr lang="fr-FR" dirty="0" smtClean="0"/>
              <a:t>Les fonds ADONIS ont servi une commande extérieure au LACITO,</a:t>
            </a:r>
          </a:p>
          <a:p>
            <a:r>
              <a:rPr lang="fr-FR" dirty="0" smtClean="0"/>
              <a:t>	mais pour laquelle celui-ci était expert.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2240</TotalTime>
  <Words>561</Words>
  <Application>Microsoft Office PowerPoint</Application>
  <PresentationFormat>Affichage à l'écran (4:3)</PresentationFormat>
  <Paragraphs>137</Paragraphs>
  <Slides>29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0" baseType="lpstr">
      <vt:lpstr>Thème Office</vt:lpstr>
      <vt:lpstr>LACITO</vt:lpstr>
      <vt:lpstr>Diapositive 2</vt:lpstr>
      <vt:lpstr>Le Personnel : 1</vt:lpstr>
      <vt:lpstr>Le Personnel : 2</vt:lpstr>
      <vt:lpstr>Le Personnel : 3</vt:lpstr>
      <vt:lpstr>Le Personnel : 4</vt:lpstr>
      <vt:lpstr>Le Personnel : 5 – nos ITA</vt:lpstr>
      <vt:lpstr>Diapositive 8</vt:lpstr>
      <vt:lpstr>Nous allons d’abord examiner l’ensemble des sommes gérées</vt:lpstr>
      <vt:lpstr>Les sources de financement en 2011</vt:lpstr>
      <vt:lpstr>Au long de l’année.</vt:lpstr>
      <vt:lpstr>Diapositive 12</vt:lpstr>
      <vt:lpstr>Diapositive 13</vt:lpstr>
      <vt:lpstr>Diapositive 14</vt:lpstr>
      <vt:lpstr>Diapositive 15</vt:lpstr>
      <vt:lpstr>Diapositive 16</vt:lpstr>
      <vt:lpstr>Diapositive 17</vt:lpstr>
      <vt:lpstr>Diapositive 18</vt:lpstr>
      <vt:lpstr>Diapositive 19</vt:lpstr>
      <vt:lpstr>Voyons maintenant les postes de dépense.</vt:lpstr>
      <vt:lpstr>Diapositive 21</vt:lpstr>
      <vt:lpstr>Diapositive 22</vt:lpstr>
      <vt:lpstr>Examinons brièvement ces deux postes</vt:lpstr>
      <vt:lpstr>Diapositive 24</vt:lpstr>
      <vt:lpstr>Diapositive 25</vt:lpstr>
      <vt:lpstr>Diapositive 26</vt:lpstr>
      <vt:lpstr>Diapositive 27</vt:lpstr>
      <vt:lpstr>Le quinquennal  en cours : 2009-2010-2011</vt:lpstr>
      <vt:lpstr>Diapositive 29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LACITO</dc:title>
  <dc:creator>Jacquesson</dc:creator>
  <cp:lastModifiedBy>F Jacquesson</cp:lastModifiedBy>
  <cp:revision>20</cp:revision>
  <dcterms:created xsi:type="dcterms:W3CDTF">2011-11-12T13:03:58Z</dcterms:created>
  <dcterms:modified xsi:type="dcterms:W3CDTF">2012-07-10T14:34:22Z</dcterms:modified>
</cp:coreProperties>
</file>

<file path=docProps/thumbnail.jpeg>
</file>